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EU" ContentType="image/jpe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5" r:id="rId3"/>
    <p:sldId id="258" r:id="rId4"/>
    <p:sldId id="263" r:id="rId5"/>
    <p:sldId id="260" r:id="rId6"/>
    <p:sldId id="262" r:id="rId7"/>
    <p:sldId id="261" r:id="rId8"/>
    <p:sldId id="264" r:id="rId9"/>
    <p:sldId id="277" r:id="rId10"/>
    <p:sldId id="265" r:id="rId11"/>
    <p:sldId id="266" r:id="rId12"/>
    <p:sldId id="267" r:id="rId13"/>
    <p:sldId id="268" r:id="rId14"/>
    <p:sldId id="269" r:id="rId15"/>
    <p:sldId id="274" r:id="rId16"/>
    <p:sldId id="271" r:id="rId17"/>
    <p:sldId id="272" r:id="rId18"/>
    <p:sldId id="273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 varScale="1">
        <p:scale>
          <a:sx n="70" d="100"/>
          <a:sy n="70" d="100"/>
        </p:scale>
        <p:origin x="13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Social relations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1989-93</c:v>
                </c:pt>
                <c:pt idx="1">
                  <c:v>1994-98</c:v>
                </c:pt>
                <c:pt idx="2">
                  <c:v>1999-2003</c:v>
                </c:pt>
                <c:pt idx="3">
                  <c:v>2004-2008</c:v>
                </c:pt>
                <c:pt idx="4">
                  <c:v>2008-13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Societal impact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1989-93</c:v>
                </c:pt>
                <c:pt idx="1">
                  <c:v>1994-98</c:v>
                </c:pt>
                <c:pt idx="2">
                  <c:v>1999-2003</c:v>
                </c:pt>
                <c:pt idx="3">
                  <c:v>2004-2008</c:v>
                </c:pt>
                <c:pt idx="4">
                  <c:v>2008-13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social relations / societal impact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1989-93</c:v>
                </c:pt>
                <c:pt idx="1">
                  <c:v>1994-98</c:v>
                </c:pt>
                <c:pt idx="2">
                  <c:v>1999-2003</c:v>
                </c:pt>
                <c:pt idx="3">
                  <c:v>2004-2008</c:v>
                </c:pt>
                <c:pt idx="4">
                  <c:v>2008-13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12</c:v>
                </c:pt>
                <c:pt idx="4">
                  <c:v>13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social relations / technological innovation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1989-93</c:v>
                </c:pt>
                <c:pt idx="1">
                  <c:v>1994-98</c:v>
                </c:pt>
                <c:pt idx="2">
                  <c:v>1999-2003</c:v>
                </c:pt>
                <c:pt idx="3">
                  <c:v>2004-2008</c:v>
                </c:pt>
                <c:pt idx="4">
                  <c:v>2008-13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societal impact technological innovation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1989-93</c:v>
                </c:pt>
                <c:pt idx="1">
                  <c:v>1994-98</c:v>
                </c:pt>
                <c:pt idx="2">
                  <c:v>1999-2003</c:v>
                </c:pt>
                <c:pt idx="3">
                  <c:v>2004-2008</c:v>
                </c:pt>
                <c:pt idx="4">
                  <c:v>2008-13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968992"/>
        <c:axId val="186972352"/>
      </c:barChart>
      <c:catAx>
        <c:axId val="186968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6972352"/>
        <c:crosses val="autoZero"/>
        <c:auto val="1"/>
        <c:lblAlgn val="ctr"/>
        <c:lblOffset val="100"/>
        <c:noMultiLvlLbl val="0"/>
      </c:catAx>
      <c:valAx>
        <c:axId val="186972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69689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6A2D49-8ED8-47ED-B4A8-00ECB0B850C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3FEA777-3C37-4099-8366-B133CBB8894F}">
      <dgm:prSet phldrT="[Text]"/>
      <dgm:spPr/>
      <dgm:t>
        <a:bodyPr/>
        <a:lstStyle/>
        <a:p>
          <a:r>
            <a:rPr lang="en-GB" dirty="0" smtClean="0"/>
            <a:t>New forms of social relations</a:t>
          </a:r>
          <a:endParaRPr lang="en-GB" dirty="0"/>
        </a:p>
      </dgm:t>
    </dgm:pt>
    <dgm:pt modelId="{41A8FF3F-5C0C-4715-9921-436CACEEE42C}" type="parTrans" cxnId="{34C649D3-761D-41FE-A67A-87EA87906FA5}">
      <dgm:prSet/>
      <dgm:spPr/>
      <dgm:t>
        <a:bodyPr/>
        <a:lstStyle/>
        <a:p>
          <a:endParaRPr lang="en-GB"/>
        </a:p>
      </dgm:t>
    </dgm:pt>
    <dgm:pt modelId="{F5CDB14F-7E34-45C2-92AA-175662D40F5A}" type="sibTrans" cxnId="{34C649D3-761D-41FE-A67A-87EA87906FA5}">
      <dgm:prSet/>
      <dgm:spPr/>
      <dgm:t>
        <a:bodyPr/>
        <a:lstStyle/>
        <a:p>
          <a:endParaRPr lang="en-GB"/>
        </a:p>
      </dgm:t>
    </dgm:pt>
    <dgm:pt modelId="{163B44AA-68D1-481C-9E10-AE65444864A0}">
      <dgm:prSet phldrT="[Text]"/>
      <dgm:spPr/>
      <dgm:t>
        <a:bodyPr/>
        <a:lstStyle/>
        <a:p>
          <a:r>
            <a:rPr lang="en-GB" dirty="0" smtClean="0"/>
            <a:t>Innovation</a:t>
          </a:r>
          <a:endParaRPr lang="en-GB" dirty="0"/>
        </a:p>
      </dgm:t>
    </dgm:pt>
    <dgm:pt modelId="{F088AF7B-8D9B-4906-9197-C8E46A647196}" type="parTrans" cxnId="{165E242D-5B8C-4B09-A185-0A51653488DC}">
      <dgm:prSet/>
      <dgm:spPr/>
      <dgm:t>
        <a:bodyPr/>
        <a:lstStyle/>
        <a:p>
          <a:endParaRPr lang="en-GB"/>
        </a:p>
      </dgm:t>
    </dgm:pt>
    <dgm:pt modelId="{93867555-9FF4-4B82-9C00-9E5CF5E12666}" type="sibTrans" cxnId="{165E242D-5B8C-4B09-A185-0A51653488DC}">
      <dgm:prSet/>
      <dgm:spPr/>
      <dgm:t>
        <a:bodyPr/>
        <a:lstStyle/>
        <a:p>
          <a:endParaRPr lang="en-GB"/>
        </a:p>
      </dgm:t>
    </dgm:pt>
    <dgm:pt modelId="{4D064592-8709-4753-AF13-099A0307F191}">
      <dgm:prSet phldrT="[Text]"/>
      <dgm:spPr/>
      <dgm:t>
        <a:bodyPr/>
        <a:lstStyle/>
        <a:p>
          <a:r>
            <a:rPr lang="en-GB" dirty="0" smtClean="0"/>
            <a:t>New forms of power relations</a:t>
          </a:r>
          <a:endParaRPr lang="en-GB" dirty="0"/>
        </a:p>
      </dgm:t>
    </dgm:pt>
    <dgm:pt modelId="{1D74B006-3EFB-43C8-92B0-CADFB126E663}" type="parTrans" cxnId="{51C7F391-17EA-4D04-90FC-E877B5904493}">
      <dgm:prSet/>
      <dgm:spPr/>
      <dgm:t>
        <a:bodyPr/>
        <a:lstStyle/>
        <a:p>
          <a:endParaRPr lang="en-GB"/>
        </a:p>
      </dgm:t>
    </dgm:pt>
    <dgm:pt modelId="{97C8CB22-B7A6-458F-BE8E-7395CF700EBC}" type="sibTrans" cxnId="{51C7F391-17EA-4D04-90FC-E877B5904493}">
      <dgm:prSet/>
      <dgm:spPr/>
      <dgm:t>
        <a:bodyPr/>
        <a:lstStyle/>
        <a:p>
          <a:endParaRPr lang="en-GB"/>
        </a:p>
      </dgm:t>
    </dgm:pt>
    <dgm:pt modelId="{D6B29AB1-8D03-417D-A736-B56F00C0F2D1}">
      <dgm:prSet/>
      <dgm:spPr/>
      <dgm:t>
        <a:bodyPr/>
        <a:lstStyle/>
        <a:p>
          <a:r>
            <a:rPr lang="en-GB" dirty="0" smtClean="0"/>
            <a:t>Utilitarian social value</a:t>
          </a:r>
          <a:endParaRPr lang="en-GB" dirty="0"/>
        </a:p>
      </dgm:t>
    </dgm:pt>
    <dgm:pt modelId="{390DF857-5E16-4DFB-AA55-D36512432FEB}" type="parTrans" cxnId="{5781A5B4-F11E-4A2F-A8C3-CA66420E86E1}">
      <dgm:prSet/>
      <dgm:spPr/>
      <dgm:t>
        <a:bodyPr/>
        <a:lstStyle/>
        <a:p>
          <a:endParaRPr lang="en-GB"/>
        </a:p>
      </dgm:t>
    </dgm:pt>
    <dgm:pt modelId="{0C911F74-9C86-4DB2-A251-BD603F4DF5A2}" type="sibTrans" cxnId="{5781A5B4-F11E-4A2F-A8C3-CA66420E86E1}">
      <dgm:prSet/>
      <dgm:spPr/>
      <dgm:t>
        <a:bodyPr/>
        <a:lstStyle/>
        <a:p>
          <a:endParaRPr lang="en-GB"/>
        </a:p>
      </dgm:t>
    </dgm:pt>
    <dgm:pt modelId="{8E4BA4F9-2062-4F2A-B817-0E8409F5B311}" type="pres">
      <dgm:prSet presAssocID="{296A2D49-8ED8-47ED-B4A8-00ECB0B850C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DB78CB-6BC7-4FF5-864E-D7AC77B5B3CC}" type="pres">
      <dgm:prSet presAssocID="{296A2D49-8ED8-47ED-B4A8-00ECB0B850CC}" presName="arrow" presStyleLbl="bgShp" presStyleIdx="0" presStyleCnt="1"/>
      <dgm:spPr/>
    </dgm:pt>
    <dgm:pt modelId="{37EF1AFF-62CC-40A2-B33E-2A9115B179F1}" type="pres">
      <dgm:prSet presAssocID="{296A2D49-8ED8-47ED-B4A8-00ECB0B850CC}" presName="linearProcess" presStyleCnt="0"/>
      <dgm:spPr/>
    </dgm:pt>
    <dgm:pt modelId="{0DA36CF3-02D4-41C3-BD44-3FA6CBAC0D5E}" type="pres">
      <dgm:prSet presAssocID="{33FEA777-3C37-4099-8366-B133CBB8894F}" presName="textNode" presStyleLbl="node1" presStyleIdx="0" presStyleCnt="4" custScaleX="47779" custScaleY="55352" custLinFactX="-6588" custLinFactNeighborX="-100000" custLinFactNeighborY="36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0F36C-B30A-4685-8200-C97F2D02589D}" type="pres">
      <dgm:prSet presAssocID="{F5CDB14F-7E34-45C2-92AA-175662D40F5A}" presName="sibTrans" presStyleCnt="0"/>
      <dgm:spPr/>
    </dgm:pt>
    <dgm:pt modelId="{24F28EC4-9073-4995-954B-504FB51C2C7A}" type="pres">
      <dgm:prSet presAssocID="{163B44AA-68D1-481C-9E10-AE65444864A0}" presName="textNode" presStyleLbl="node1" presStyleIdx="1" presStyleCnt="4" custScaleX="45795" custScaleY="52271" custLinFactX="-5752" custLinFactNeighborX="-100000" custLinFactNeighborY="21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FF9C5-C5B4-4DE7-BB49-C4BF9C917569}" type="pres">
      <dgm:prSet presAssocID="{93867555-9FF4-4B82-9C00-9E5CF5E12666}" presName="sibTrans" presStyleCnt="0"/>
      <dgm:spPr/>
    </dgm:pt>
    <dgm:pt modelId="{525CD5D8-58EF-4000-BD92-E1E1CFC96F55}" type="pres">
      <dgm:prSet presAssocID="{4D064592-8709-4753-AF13-099A0307F191}" presName="textNode" presStyleLbl="node1" presStyleIdx="2" presStyleCnt="4" custScaleX="47496" custScaleY="52269" custLinFactX="-236" custLinFactNeighborX="-100000" custLinFactNeighborY="-319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ECF3CF-9E2F-4EB5-B59C-DEDC9F8A895B}" type="pres">
      <dgm:prSet presAssocID="{97C8CB22-B7A6-458F-BE8E-7395CF700EBC}" presName="sibTrans" presStyleCnt="0"/>
      <dgm:spPr/>
    </dgm:pt>
    <dgm:pt modelId="{1C7AE1BF-6045-4B9C-8564-7E5A42AA7FCD}" type="pres">
      <dgm:prSet presAssocID="{D6B29AB1-8D03-417D-A736-B56F00C0F2D1}" presName="textNode" presStyleLbl="node1" presStyleIdx="3" presStyleCnt="4" custScaleX="47916" custScaleY="44315" custLinFactX="-52351" custLinFactNeighborX="-100000" custLinFactNeighborY="294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5E242D-5B8C-4B09-A185-0A51653488DC}" srcId="{296A2D49-8ED8-47ED-B4A8-00ECB0B850CC}" destId="{163B44AA-68D1-481C-9E10-AE65444864A0}" srcOrd="1" destOrd="0" parTransId="{F088AF7B-8D9B-4906-9197-C8E46A647196}" sibTransId="{93867555-9FF4-4B82-9C00-9E5CF5E12666}"/>
    <dgm:cxn modelId="{34C649D3-761D-41FE-A67A-87EA87906FA5}" srcId="{296A2D49-8ED8-47ED-B4A8-00ECB0B850CC}" destId="{33FEA777-3C37-4099-8366-B133CBB8894F}" srcOrd="0" destOrd="0" parTransId="{41A8FF3F-5C0C-4715-9921-436CACEEE42C}" sibTransId="{F5CDB14F-7E34-45C2-92AA-175662D40F5A}"/>
    <dgm:cxn modelId="{02705F46-2E13-46C0-82D0-2425113F5D70}" type="presOf" srcId="{296A2D49-8ED8-47ED-B4A8-00ECB0B850CC}" destId="{8E4BA4F9-2062-4F2A-B817-0E8409F5B311}" srcOrd="0" destOrd="0" presId="urn:microsoft.com/office/officeart/2005/8/layout/hProcess9"/>
    <dgm:cxn modelId="{A2DC8836-559F-44CB-9EE1-9AD4DBDA6671}" type="presOf" srcId="{D6B29AB1-8D03-417D-A736-B56F00C0F2D1}" destId="{1C7AE1BF-6045-4B9C-8564-7E5A42AA7FCD}" srcOrd="0" destOrd="0" presId="urn:microsoft.com/office/officeart/2005/8/layout/hProcess9"/>
    <dgm:cxn modelId="{5781A5B4-F11E-4A2F-A8C3-CA66420E86E1}" srcId="{296A2D49-8ED8-47ED-B4A8-00ECB0B850CC}" destId="{D6B29AB1-8D03-417D-A736-B56F00C0F2D1}" srcOrd="3" destOrd="0" parTransId="{390DF857-5E16-4DFB-AA55-D36512432FEB}" sibTransId="{0C911F74-9C86-4DB2-A251-BD603F4DF5A2}"/>
    <dgm:cxn modelId="{51C7F391-17EA-4D04-90FC-E877B5904493}" srcId="{296A2D49-8ED8-47ED-B4A8-00ECB0B850CC}" destId="{4D064592-8709-4753-AF13-099A0307F191}" srcOrd="2" destOrd="0" parTransId="{1D74B006-3EFB-43C8-92B0-CADFB126E663}" sibTransId="{97C8CB22-B7A6-458F-BE8E-7395CF700EBC}"/>
    <dgm:cxn modelId="{6ACAED1C-F722-4EB9-97A2-A0B7CECA1E4A}" type="presOf" srcId="{163B44AA-68D1-481C-9E10-AE65444864A0}" destId="{24F28EC4-9073-4995-954B-504FB51C2C7A}" srcOrd="0" destOrd="0" presId="urn:microsoft.com/office/officeart/2005/8/layout/hProcess9"/>
    <dgm:cxn modelId="{3C0EEB1A-ABDC-46FD-BF58-EED6CA01A393}" type="presOf" srcId="{33FEA777-3C37-4099-8366-B133CBB8894F}" destId="{0DA36CF3-02D4-41C3-BD44-3FA6CBAC0D5E}" srcOrd="0" destOrd="0" presId="urn:microsoft.com/office/officeart/2005/8/layout/hProcess9"/>
    <dgm:cxn modelId="{FFC00D05-B61B-402F-9A56-D1B4ECE489C7}" type="presOf" srcId="{4D064592-8709-4753-AF13-099A0307F191}" destId="{525CD5D8-58EF-4000-BD92-E1E1CFC96F55}" srcOrd="0" destOrd="0" presId="urn:microsoft.com/office/officeart/2005/8/layout/hProcess9"/>
    <dgm:cxn modelId="{623EE164-9403-4EFE-928B-83036583600C}" type="presParOf" srcId="{8E4BA4F9-2062-4F2A-B817-0E8409F5B311}" destId="{7DDB78CB-6BC7-4FF5-864E-D7AC77B5B3CC}" srcOrd="0" destOrd="0" presId="urn:microsoft.com/office/officeart/2005/8/layout/hProcess9"/>
    <dgm:cxn modelId="{4FD95126-6D8D-4E6D-8C3D-99EA970DEE7D}" type="presParOf" srcId="{8E4BA4F9-2062-4F2A-B817-0E8409F5B311}" destId="{37EF1AFF-62CC-40A2-B33E-2A9115B179F1}" srcOrd="1" destOrd="0" presId="urn:microsoft.com/office/officeart/2005/8/layout/hProcess9"/>
    <dgm:cxn modelId="{09C49BAB-B54F-4477-B6A5-A8A27B7723CA}" type="presParOf" srcId="{37EF1AFF-62CC-40A2-B33E-2A9115B179F1}" destId="{0DA36CF3-02D4-41C3-BD44-3FA6CBAC0D5E}" srcOrd="0" destOrd="0" presId="urn:microsoft.com/office/officeart/2005/8/layout/hProcess9"/>
    <dgm:cxn modelId="{C1F10312-AC63-4B85-BE0E-F09C00BE6CE6}" type="presParOf" srcId="{37EF1AFF-62CC-40A2-B33E-2A9115B179F1}" destId="{2C50F36C-B30A-4685-8200-C97F2D02589D}" srcOrd="1" destOrd="0" presId="urn:microsoft.com/office/officeart/2005/8/layout/hProcess9"/>
    <dgm:cxn modelId="{F4ACF49A-C5B6-4D55-8AA6-D67FB5457A5E}" type="presParOf" srcId="{37EF1AFF-62CC-40A2-B33E-2A9115B179F1}" destId="{24F28EC4-9073-4995-954B-504FB51C2C7A}" srcOrd="2" destOrd="0" presId="urn:microsoft.com/office/officeart/2005/8/layout/hProcess9"/>
    <dgm:cxn modelId="{6CA23AD4-D600-4F0D-9C75-8C69922216CD}" type="presParOf" srcId="{37EF1AFF-62CC-40A2-B33E-2A9115B179F1}" destId="{7D3FF9C5-C5B4-4DE7-BB49-C4BF9C917569}" srcOrd="3" destOrd="0" presId="urn:microsoft.com/office/officeart/2005/8/layout/hProcess9"/>
    <dgm:cxn modelId="{7D267105-358E-4CA0-800A-9D5C7A23D60D}" type="presParOf" srcId="{37EF1AFF-62CC-40A2-B33E-2A9115B179F1}" destId="{525CD5D8-58EF-4000-BD92-E1E1CFC96F55}" srcOrd="4" destOrd="0" presId="urn:microsoft.com/office/officeart/2005/8/layout/hProcess9"/>
    <dgm:cxn modelId="{19BA7B17-E585-4DE0-A187-D10B81BF809D}" type="presParOf" srcId="{37EF1AFF-62CC-40A2-B33E-2A9115B179F1}" destId="{F2ECF3CF-9E2F-4EB5-B59C-DEDC9F8A895B}" srcOrd="5" destOrd="0" presId="urn:microsoft.com/office/officeart/2005/8/layout/hProcess9"/>
    <dgm:cxn modelId="{A1DF5E50-785E-4118-BD80-83051EC8EC77}" type="presParOf" srcId="{37EF1AFF-62CC-40A2-B33E-2A9115B179F1}" destId="{1C7AE1BF-6045-4B9C-8564-7E5A42AA7FC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61723-769D-49C8-A09D-EEF068121317}" type="datetimeFigureOut">
              <a:rPr lang="en-GB" smtClean="0"/>
              <a:t>26/02/2017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443A9-051D-4BEE-AAED-5C9EE0CE2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020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443A9-051D-4BEE-AAED-5C9EE0CE2D5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977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 A extract of the article Robinson and Gilbert from Rutgers Business School (2016) discussed - The Process of social entrepreneurship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443A9-051D-4BEE-AAED-5C9EE0CE2D5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836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ZA" dirty="0" smtClean="0"/>
              <a:t>Stanford Graduate School of Business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443A9-051D-4BEE-AAED-5C9EE0CE2D5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899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Policy interest –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United States, President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Obama established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theOffice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Social Innovation and Civic Participation within</a:t>
            </a:r>
          </a:p>
          <a:p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theWhiteHouse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2009 ostensibly to engage citizens and civil society to find new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ways to solve social problems. At the European level, social innovation cuts across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range of policy areas and was developed under the Social Innovation Initiative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 aim of mainstreaming social innovation policies through the Horizon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2020 strategic framework for research and innovation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443A9-051D-4BEE-AAED-5C9EE0CE2D5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331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Practitioner</a:t>
            </a:r>
            <a:r>
              <a:rPr lang="en-GB" baseline="0" dirty="0" smtClean="0"/>
              <a:t> interest: Hubs etc….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443A9-051D-4BEE-AAED-5C9EE0CE2D5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08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Source Ayob et al. 2016</a:t>
            </a:r>
          </a:p>
          <a:p>
            <a:r>
              <a:rPr lang="en-GB" dirty="0" smtClean="0"/>
              <a:t>Academic interest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443A9-051D-4BEE-AAED-5C9EE0CE2D5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742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Source Ayob et al 2016 social innovation</a:t>
            </a:r>
            <a:r>
              <a:rPr lang="en-GB" baseline="0" dirty="0" smtClean="0"/>
              <a:t> as contested concept whose various meanings have converged over time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443A9-051D-4BEE-AAED-5C9EE0CE2D5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219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Source Ayob et al 2016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443A9-051D-4BEE-AAED-5C9EE0CE2D5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874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Rediscovering Social Innovation,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Phills</a:t>
            </a:r>
            <a:r>
              <a:rPr lang="en-US" baseline="0" dirty="0" smtClean="0"/>
              <a:t> et al.(2008)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443A9-051D-4BEE-AAED-5C9EE0CE2D5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605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Innovative Finance</a:t>
            </a:r>
            <a:r>
              <a:rPr lang="en-US" baseline="0" dirty="0" smtClean="0"/>
              <a:t> in Africa – Bertha Centre for Social Innovation &amp; Entrepreneurship Flanders Study (2015) , Brookings Institute (2016)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443A9-051D-4BEE-AAED-5C9EE0CE2D5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948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BUSINESS MODEL plotted on a the for-profit </a:t>
            </a:r>
            <a:r>
              <a:rPr lang="en-ZA" baseline="0" dirty="0" smtClean="0"/>
              <a:t> - </a:t>
            </a:r>
            <a:r>
              <a:rPr lang="en-ZA" dirty="0" smtClean="0"/>
              <a:t>not-for-profit spectrum – Book: The Disruptors – Social Entrepreneurs reinventing business and society (2016)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443A9-051D-4BEE-AAED-5C9EE0CE2D5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689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B7E8D-2A6E-4A5C-95A3-8A4DBC941793}" type="datetime1">
              <a:rPr lang="en-GB" smtClean="0"/>
              <a:t>26/02/2017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6E01-936A-4CB6-AA2E-9C4F84C07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938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878C-6980-4B5E-8FF2-DDFF74E7887E}" type="datetime1">
              <a:rPr lang="en-GB" smtClean="0"/>
              <a:t>26/02/2017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6E01-936A-4CB6-AA2E-9C4F84C07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721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395B-E987-469C-A04B-0E9ABA7AAAAD}" type="datetime1">
              <a:rPr lang="en-GB" smtClean="0"/>
              <a:t>26/02/2017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6E01-936A-4CB6-AA2E-9C4F84C07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869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18C3-02B6-4559-9091-959D1971231A}" type="datetime1">
              <a:rPr lang="en-GB" smtClean="0"/>
              <a:t>26/02/2017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6E01-936A-4CB6-AA2E-9C4F84C07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42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06-DEBA-40A8-9B21-D2A7E97F5912}" type="datetime1">
              <a:rPr lang="en-GB" smtClean="0"/>
              <a:t>26/02/2017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6E01-936A-4CB6-AA2E-9C4F84C07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47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EDF68-AFA5-4772-B5F0-F730C854AFE4}" type="datetime1">
              <a:rPr lang="en-GB" smtClean="0"/>
              <a:t>26/02/2017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6E01-936A-4CB6-AA2E-9C4F84C07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822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6C25-FFF8-4515-8836-365871187F5E}" type="datetime1">
              <a:rPr lang="en-GB" smtClean="0"/>
              <a:t>26/02/2017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6E01-936A-4CB6-AA2E-9C4F84C07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39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BEDB-61C5-4402-BC30-F824B465ED7B}" type="datetime1">
              <a:rPr lang="en-GB" smtClean="0"/>
              <a:t>26/02/2017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6E01-936A-4CB6-AA2E-9C4F84C07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729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7F61F-E10E-4BA2-986E-800741F0466B}" type="datetime1">
              <a:rPr lang="en-GB" smtClean="0"/>
              <a:t>26/02/2017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6E01-936A-4CB6-AA2E-9C4F84C07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093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BB516-F1F8-42EC-AE9C-41F064396F29}" type="datetime1">
              <a:rPr lang="en-GB" smtClean="0"/>
              <a:t>26/02/2017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6E01-936A-4CB6-AA2E-9C4F84C07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281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D008A-BAE5-4939-B8D8-73F9B5225729}" type="datetime1">
              <a:rPr lang="en-GB" smtClean="0"/>
              <a:t>26/02/2017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6E01-936A-4CB6-AA2E-9C4F84C07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547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30954-4F15-472D-84C8-1B00F66AEB5D}" type="datetime1">
              <a:rPr lang="en-GB" smtClean="0"/>
              <a:t>26/02/2017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16E01-936A-4CB6-AA2E-9C4F84C073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48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U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6869" y="1180305"/>
            <a:ext cx="7772400" cy="1470025"/>
          </a:xfrm>
        </p:spPr>
        <p:txBody>
          <a:bodyPr>
            <a:noAutofit/>
          </a:bodyPr>
          <a:lstStyle/>
          <a:p>
            <a:r>
              <a:rPr lang="en-GB" sz="6000" dirty="0" smtClean="0"/>
              <a:t>Social Innovation: </a:t>
            </a:r>
            <a:br>
              <a:rPr lang="en-GB" sz="6000" dirty="0" smtClean="0"/>
            </a:br>
            <a:r>
              <a:rPr lang="en-GB" sz="6000" dirty="0" smtClean="0"/>
              <a:t>from global to local</a:t>
            </a:r>
            <a:endParaRPr lang="en-GB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298282"/>
            <a:ext cx="6400800" cy="17526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17" y="3333428"/>
            <a:ext cx="6397673" cy="17288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254" y="4519863"/>
            <a:ext cx="2337048" cy="233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7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9"/>
            <a:ext cx="9144000" cy="67167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Social Innovation Environment: Policy Conundrum </a:t>
            </a:r>
            <a:endParaRPr lang="en-ZA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72803"/>
            <a:ext cx="9144000" cy="604867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 more encompassing than SE with broad(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policy implications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Target areas for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olicy attention: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environment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Corporate legal structures (hybrid modelling)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SMME Development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Public/private procurement &amp; partnerships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B-BBEE (Enterprise development)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Accreditation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(B-Corp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&amp; NGO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models (Impact investment)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Microfinancing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Triple bottom line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99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1"/>
            <a:ext cx="9144000" cy="772195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Models for the Social Innovation Environment </a:t>
            </a:r>
            <a:endParaRPr lang="en-ZA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83264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Urgent need to move away from traditional funding paradigms 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(debt; equity; grants) moving toward </a:t>
            </a:r>
            <a:r>
              <a:rPr lang="en-US" sz="28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Blended Funding Models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Innovative Finance? 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(Funding enterprises and investments creating social and environmental impact – combining social and financial investment) </a:t>
            </a:r>
          </a:p>
          <a:p>
            <a:pPr marL="857250" lvl="2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Venture Philanthropy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(Allen &amp; Gill Gray Foundation)</a:t>
            </a:r>
          </a:p>
          <a:p>
            <a:pPr marL="857250" lvl="2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mpact Bonds (SIB)/Development Impact Bonds (DIB)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(Outcomes-based financing partnerships – ECD/Western Cape Dept. of Health)</a:t>
            </a:r>
          </a:p>
          <a:p>
            <a:pPr marL="857250" lvl="2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Microfinance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(MFSA)</a:t>
            </a:r>
          </a:p>
          <a:p>
            <a:pPr marL="857250" lvl="2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Social Stock Exchanges 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(SASIX)</a:t>
            </a:r>
          </a:p>
          <a:p>
            <a:pPr marL="857250" lvl="2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Social Fundraising/Crowdfunding 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(THUNDAFUND)</a:t>
            </a:r>
            <a:endParaRPr lang="en-ZA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29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2147" y="1196752"/>
            <a:ext cx="2342825" cy="4176464"/>
          </a:xfrm>
        </p:spPr>
        <p:txBody>
          <a:bodyPr>
            <a:normAutofit/>
          </a:bodyPr>
          <a:lstStyle/>
          <a:p>
            <a:r>
              <a:rPr lang="en-ZA" sz="3100" b="1" dirty="0" smtClean="0"/>
              <a:t/>
            </a:r>
            <a:br>
              <a:rPr lang="en-ZA" sz="3100" b="1" dirty="0" smtClean="0"/>
            </a:br>
            <a:r>
              <a:rPr lang="en-ZA" sz="1800" i="1" dirty="0"/>
              <a:t/>
            </a:r>
            <a:br>
              <a:rPr lang="en-ZA" sz="1800" i="1" dirty="0"/>
            </a:br>
            <a:r>
              <a:rPr lang="en-ZA" sz="1500" dirty="0"/>
              <a:t/>
            </a:r>
            <a:br>
              <a:rPr lang="en-ZA" sz="1500" dirty="0"/>
            </a:br>
            <a:endParaRPr lang="en-ZA" sz="15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60047"/>
            <a:ext cx="7920880" cy="4561241"/>
          </a:xfrm>
        </p:spPr>
      </p:pic>
      <p:sp>
        <p:nvSpPr>
          <p:cNvPr id="11" name="TextBox 10"/>
          <p:cNvSpPr txBox="1"/>
          <p:nvPr/>
        </p:nvSpPr>
        <p:spPr>
          <a:xfrm>
            <a:off x="6588224" y="3001797"/>
            <a:ext cx="10916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dirty="0"/>
              <a:t>For profit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3951" y="2956846"/>
            <a:ext cx="15291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dirty="0"/>
              <a:t>non for profit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403648" y="3320694"/>
            <a:ext cx="5515301" cy="26837"/>
          </a:xfrm>
          <a:prstGeom prst="straightConnector1">
            <a:avLst/>
          </a:prstGeom>
          <a:ln w="22225">
            <a:solidFill>
              <a:srgbClr val="0070C0">
                <a:alpha val="92000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64569" y="3955247"/>
            <a:ext cx="131645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dirty="0"/>
              <a:t>Mission Driven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91575" y="4044745"/>
            <a:ext cx="10916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350" dirty="0"/>
              <a:t>Profit Driven</a:t>
            </a:r>
          </a:p>
        </p:txBody>
      </p:sp>
      <p:sp>
        <p:nvSpPr>
          <p:cNvPr id="36" name="Down Arrow 35"/>
          <p:cNvSpPr/>
          <p:nvPr/>
        </p:nvSpPr>
        <p:spPr>
          <a:xfrm>
            <a:off x="2448628" y="1625426"/>
            <a:ext cx="510707" cy="10654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ZA" sz="1050" dirty="0"/>
              <a:t>SHARANJEET</a:t>
            </a:r>
          </a:p>
        </p:txBody>
      </p:sp>
      <p:sp>
        <p:nvSpPr>
          <p:cNvPr id="37" name="Down Arrow 36"/>
          <p:cNvSpPr/>
          <p:nvPr/>
        </p:nvSpPr>
        <p:spPr>
          <a:xfrm>
            <a:off x="4932040" y="1647538"/>
            <a:ext cx="370276" cy="106544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ZA" sz="1200" dirty="0"/>
              <a:t>KOVIN</a:t>
            </a:r>
          </a:p>
        </p:txBody>
      </p:sp>
      <p:sp>
        <p:nvSpPr>
          <p:cNvPr id="38" name="Down Arrow 37"/>
          <p:cNvSpPr/>
          <p:nvPr/>
        </p:nvSpPr>
        <p:spPr>
          <a:xfrm>
            <a:off x="5940658" y="1636002"/>
            <a:ext cx="370276" cy="1065440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ZA" sz="1200" dirty="0"/>
              <a:t>JONATHAN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364014"/>
            <a:ext cx="8064896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3200" dirty="0"/>
              <a:t>14 of the </a:t>
            </a:r>
            <a:r>
              <a:rPr lang="en-ZA" sz="3200" dirty="0" smtClean="0"/>
              <a:t>more </a:t>
            </a:r>
            <a:r>
              <a:rPr lang="en-ZA" sz="3200" dirty="0"/>
              <a:t>prominent </a:t>
            </a:r>
            <a:endParaRPr lang="en-ZA" sz="3200" dirty="0" smtClean="0"/>
          </a:p>
          <a:p>
            <a:pPr algn="ctr"/>
            <a:r>
              <a:rPr lang="en-ZA" sz="3200" dirty="0" smtClean="0"/>
              <a:t>SA  Social </a:t>
            </a:r>
            <a:r>
              <a:rPr lang="en-ZA" sz="3200" dirty="0"/>
              <a:t>Entrepreneurs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22935" y="4044745"/>
            <a:ext cx="13591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350" b="1" dirty="0" smtClean="0"/>
              <a:t>Mission &amp; Profit </a:t>
            </a:r>
            <a:r>
              <a:rPr lang="en-ZA" sz="1350" b="1" dirty="0"/>
              <a:t>Driven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17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45" y="231351"/>
            <a:ext cx="7648575" cy="125217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>
              <a:spcBef>
                <a:spcPts val="750"/>
              </a:spcBef>
            </a:pPr>
            <a:r>
              <a:rPr lang="en-ZA" sz="2700" dirty="0"/>
              <a:t/>
            </a:r>
            <a:br>
              <a:rPr lang="en-ZA" sz="2700" dirty="0"/>
            </a:br>
            <a:r>
              <a:rPr lang="en-ZA" sz="3100" b="1" dirty="0"/>
              <a:t>A Global Perspective on </a:t>
            </a:r>
            <a:br>
              <a:rPr lang="en-ZA" sz="3100" b="1" dirty="0"/>
            </a:br>
            <a:r>
              <a:rPr lang="en-ZA" sz="3100" b="1" dirty="0"/>
              <a:t>South African Social Entrepreneurship</a:t>
            </a:r>
            <a:r>
              <a:rPr lang="en-ZA" dirty="0" smtClean="0"/>
              <a:t/>
            </a:r>
            <a:br>
              <a:rPr lang="en-ZA" dirty="0" smtClean="0"/>
            </a:br>
            <a:r>
              <a:rPr lang="en-ZA" sz="2025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n-ZA" sz="2025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676525"/>
            <a:ext cx="3886200" cy="281344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ZA" dirty="0" smtClean="0"/>
              <a:t>Social Impact</a:t>
            </a:r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ZA" dirty="0" smtClean="0"/>
              <a:t>Social Innovation</a:t>
            </a: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2025" y="2676524"/>
            <a:ext cx="3743325" cy="281344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ZA" dirty="0" smtClean="0"/>
              <a:t>Financial </a:t>
            </a:r>
          </a:p>
          <a:p>
            <a:pPr marL="0" indent="0">
              <a:buNone/>
            </a:pPr>
            <a:r>
              <a:rPr lang="en-ZA" dirty="0" smtClean="0"/>
              <a:t>Sustainability</a:t>
            </a:r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 smtClean="0"/>
          </a:p>
          <a:p>
            <a:pPr algn="r">
              <a:buFont typeface="Wingdings" panose="05000000000000000000" pitchFamily="2" charset="2"/>
              <a:buChar char="q"/>
            </a:pPr>
            <a:r>
              <a:rPr lang="en-ZA" dirty="0" smtClean="0"/>
              <a:t>Measurement</a:t>
            </a:r>
            <a:endParaRPr lang="en-ZA" dirty="0"/>
          </a:p>
        </p:txBody>
      </p:sp>
      <p:sp>
        <p:nvSpPr>
          <p:cNvPr id="5" name="Oval Callout 4"/>
          <p:cNvSpPr/>
          <p:nvPr/>
        </p:nvSpPr>
        <p:spPr>
          <a:xfrm>
            <a:off x="6444208" y="1916832"/>
            <a:ext cx="2500908" cy="1705874"/>
          </a:xfrm>
          <a:prstGeom prst="wedgeEllipseCallou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200" dirty="0"/>
              <a:t>‘Impact Investors emerging in SA,… however most SE’s do not yet have a scalable or sustainable business …..’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4448733" y="3543147"/>
            <a:ext cx="2318767" cy="1678502"/>
          </a:xfrm>
          <a:prstGeom prst="wedgeEllipse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200" dirty="0"/>
              <a:t>‘SA social entrepreneurs </a:t>
            </a:r>
            <a:r>
              <a:rPr lang="en-ZA" sz="1200" dirty="0" smtClean="0"/>
              <a:t>have been requested  </a:t>
            </a:r>
            <a:r>
              <a:rPr lang="en-ZA" sz="1200" dirty="0"/>
              <a:t>to be more definitive about how they measure social impact.’</a:t>
            </a:r>
          </a:p>
        </p:txBody>
      </p:sp>
      <p:sp>
        <p:nvSpPr>
          <p:cNvPr id="7" name="Horizontal Scroll 6"/>
          <p:cNvSpPr/>
          <p:nvPr/>
        </p:nvSpPr>
        <p:spPr>
          <a:xfrm>
            <a:off x="628650" y="4143374"/>
            <a:ext cx="3228975" cy="1877913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ZA" sz="1200" dirty="0"/>
              <a:t>Innovation in Business Models (spanning non-profit through for-profit)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ZA" sz="1200" dirty="0"/>
              <a:t>Service –Delivery Model (connect people and resources)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ZA" sz="1200" dirty="0"/>
              <a:t>Technological Model (address social and enviro issues)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ZA" sz="1350" dirty="0"/>
          </a:p>
        </p:txBody>
      </p:sp>
      <p:sp>
        <p:nvSpPr>
          <p:cNvPr id="8" name="Oval 7"/>
          <p:cNvSpPr/>
          <p:nvPr/>
        </p:nvSpPr>
        <p:spPr>
          <a:xfrm>
            <a:off x="2047876" y="3194686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9" name="Rounded Rectangle 8"/>
          <p:cNvSpPr/>
          <p:nvPr/>
        </p:nvSpPr>
        <p:spPr>
          <a:xfrm>
            <a:off x="1884995" y="3062336"/>
            <a:ext cx="2270762" cy="6444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200" dirty="0"/>
              <a:t>SA Social entrepreneurs are intent on having social impact not </a:t>
            </a:r>
            <a:r>
              <a:rPr lang="en-ZA" sz="1200" dirty="0" smtClean="0"/>
              <a:t>just </a:t>
            </a:r>
            <a:r>
              <a:rPr lang="en-ZA" sz="1200" dirty="0"/>
              <a:t>an afterthought</a:t>
            </a:r>
          </a:p>
        </p:txBody>
      </p:sp>
    </p:spTree>
    <p:extLst>
      <p:ext uri="{BB962C8B-B14F-4D97-AF65-F5344CB8AC3E}">
        <p14:creationId xmlns:p14="http://schemas.microsoft.com/office/powerpoint/2010/main" val="207867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  <p:bldP spid="5" grpId="0" animBg="1"/>
      <p:bldP spid="6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857250"/>
            <a:ext cx="6858000" cy="877893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SOCIAL INNOVATION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3066060"/>
            <a:ext cx="4251366" cy="2579216"/>
          </a:xfrm>
        </p:spPr>
        <p:txBody>
          <a:bodyPr>
            <a:noAutofit/>
          </a:bodyPr>
          <a:lstStyle/>
          <a:p>
            <a:pPr algn="r"/>
            <a:r>
              <a:rPr lang="en-ZA" sz="2400" dirty="0"/>
              <a:t>is a novel solution to a </a:t>
            </a:r>
            <a:r>
              <a:rPr lang="en-ZA" sz="2400" b="1" dirty="0"/>
              <a:t>social</a:t>
            </a:r>
            <a:r>
              <a:rPr lang="en-ZA" sz="2400" dirty="0"/>
              <a:t> problem that is more effective, efficient, sustainable, or just than current solutions. The value created accrues primarily to society rather than to private </a:t>
            </a:r>
            <a:r>
              <a:rPr lang="en-ZA" sz="2400" dirty="0" smtClean="0"/>
              <a:t>individuals</a:t>
            </a:r>
            <a:endParaRPr lang="en-ZA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7250"/>
            <a:ext cx="2208811" cy="22088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096" y="2727614"/>
            <a:ext cx="4910904" cy="32731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02719" y="3082752"/>
            <a:ext cx="13856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endParaRPr lang="en-US" sz="40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47161" y="3066060"/>
            <a:ext cx="39277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Urban Farmers: Food Conversations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07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4698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Creating Social Value …..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9336"/>
            <a:ext cx="8229600" cy="4525963"/>
          </a:xfrm>
        </p:spPr>
        <p:txBody>
          <a:bodyPr/>
          <a:lstStyle/>
          <a:p>
            <a:r>
              <a:rPr lang="en-US" sz="2800" dirty="0" smtClean="0"/>
              <a:t>An urban farmer network that promotes organic farming (</a:t>
            </a:r>
            <a:r>
              <a:rPr lang="en-US" sz="2800" dirty="0" err="1" smtClean="0"/>
              <a:t>Izindaba</a:t>
            </a:r>
            <a:r>
              <a:rPr lang="en-US" sz="2800" dirty="0" smtClean="0"/>
              <a:t> </a:t>
            </a:r>
            <a:r>
              <a:rPr lang="en-US" sz="2800" dirty="0" err="1" smtClean="0"/>
              <a:t>Zokudla</a:t>
            </a:r>
            <a:r>
              <a:rPr lang="en-US" sz="2800" dirty="0" smtClean="0"/>
              <a:t>) it also creates a market for farmers and therefore creating employment for the elderly and less educated.</a:t>
            </a:r>
          </a:p>
          <a:p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696" y="3269465"/>
            <a:ext cx="2295834" cy="22958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34" y="3289867"/>
            <a:ext cx="4179125" cy="235075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85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l"/>
            <a:r>
              <a:rPr lang="en-US" dirty="0" smtClean="0"/>
              <a:t>The Processes…. </a:t>
            </a:r>
            <a:endParaRPr lang="en-Z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529" y="1556792"/>
            <a:ext cx="4419848" cy="3314887"/>
          </a:xfrm>
        </p:spPr>
      </p:pic>
      <p:sp>
        <p:nvSpPr>
          <p:cNvPr id="5" name="TextBox 4"/>
          <p:cNvSpPr txBox="1"/>
          <p:nvPr/>
        </p:nvSpPr>
        <p:spPr>
          <a:xfrm>
            <a:off x="483818" y="1412776"/>
            <a:ext cx="4240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Creating technology to assist farmers via </a:t>
            </a:r>
            <a:r>
              <a:rPr lang="en-US" sz="2400" dirty="0" smtClean="0"/>
              <a:t>green-week </a:t>
            </a:r>
            <a:r>
              <a:rPr lang="en-US" sz="2400" dirty="0"/>
              <a:t>where students volunteer their time and resources  </a:t>
            </a:r>
            <a:endParaRPr lang="en-ZA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00122"/>
            <a:ext cx="4724153" cy="354311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10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9634"/>
            <a:ext cx="7886700" cy="866188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For the community…..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41029"/>
            <a:ext cx="7886700" cy="117985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Sharing best practices involving the academics, practitioners and the community</a:t>
            </a:r>
          </a:p>
          <a:p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59183"/>
            <a:ext cx="5437773" cy="30415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609" y="2518629"/>
            <a:ext cx="5153327" cy="2898746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8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DRIVING FORCE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Exchange of ideas and values</a:t>
            </a:r>
          </a:p>
          <a:p>
            <a:r>
              <a:rPr lang="en-ZA" dirty="0" smtClean="0"/>
              <a:t>Shifts in roles and relationships</a:t>
            </a:r>
          </a:p>
          <a:p>
            <a:r>
              <a:rPr lang="en-ZA" dirty="0" smtClean="0"/>
              <a:t>Integration of private capital with public and philanthropic support</a:t>
            </a:r>
          </a:p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14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>THANK </a:t>
            </a:r>
            <a:r>
              <a:rPr lang="en-ZA" dirty="0"/>
              <a:t>YOU</a:t>
            </a:r>
            <a:br>
              <a:rPr lang="en-ZA" dirty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Work Group : Social Innovation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Glasgow Caledonian University (GCU)</a:t>
            </a:r>
          </a:p>
          <a:p>
            <a:pPr marL="0" indent="0" algn="ctr">
              <a:buNone/>
            </a:pPr>
            <a:r>
              <a:rPr lang="en-US" sz="2800" dirty="0" smtClean="0"/>
              <a:t>University of Johannesburg (UJ</a:t>
            </a:r>
            <a:r>
              <a:rPr lang="en-US" sz="2800" dirty="0"/>
              <a:t>)</a:t>
            </a:r>
            <a:r>
              <a:rPr lang="en-US" sz="2800" dirty="0" smtClean="0"/>
              <a:t> </a:t>
            </a:r>
          </a:p>
          <a:p>
            <a:pPr marL="0" indent="0" algn="ctr">
              <a:buNone/>
            </a:pPr>
            <a:r>
              <a:rPr lang="en-US" sz="2800" dirty="0" smtClean="0"/>
              <a:t>University of Free State (UFS) </a:t>
            </a:r>
          </a:p>
          <a:p>
            <a:pPr marL="0" indent="0" algn="ctr">
              <a:buNone/>
            </a:pPr>
            <a:r>
              <a:rPr lang="en-US" sz="2800" dirty="0"/>
              <a:t>Roskilde </a:t>
            </a:r>
            <a:r>
              <a:rPr lang="en-US" sz="2800" dirty="0" smtClean="0"/>
              <a:t>University (RUC)</a:t>
            </a:r>
            <a:endParaRPr lang="en-US" sz="2800" dirty="0"/>
          </a:p>
          <a:p>
            <a:pPr marL="0" indent="0" algn="ctr">
              <a:buNone/>
            </a:pPr>
            <a:r>
              <a:rPr lang="en-US" sz="6000" dirty="0" smtClean="0"/>
              <a:t> </a:t>
            </a:r>
            <a:endParaRPr lang="en-ZA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95" y="6042194"/>
            <a:ext cx="2684413" cy="7675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5573554"/>
            <a:ext cx="1152244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CONTENT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262088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 Global view</a:t>
            </a:r>
          </a:p>
          <a:p>
            <a:r>
              <a:rPr lang="en-US" sz="4800" dirty="0" smtClean="0"/>
              <a:t>Local - A South African view</a:t>
            </a:r>
            <a:endParaRPr lang="en-ZA" sz="4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357" y="5479885"/>
            <a:ext cx="1153443" cy="115344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79912" y="5842992"/>
            <a:ext cx="4934184" cy="782119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865754"/>
            <a:ext cx="2684413" cy="76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2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722413"/>
            <a:ext cx="4968552" cy="3308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1188207" y="188639"/>
            <a:ext cx="7272808" cy="3096345"/>
          </a:xfrm>
          <a:prstGeom prst="wedgeEllipseCallout">
            <a:avLst>
              <a:gd name="adj1" fmla="val -29714"/>
              <a:gd name="adj2" fmla="val 72879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339752" y="548680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bottom line is clear: Solutions to America’s challenges are being developed every day at the grass roots – and government shouldn’t be supplanting these efforts, it should be supporting these efforts</a:t>
            </a:r>
            <a:endParaRPr lang="en-GB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638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 smtClean="0"/>
              <a:t>Social Innovation in Practice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1"/>
            <a:ext cx="7787208" cy="36290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 descr="Image result for siracusa impact hu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07480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32040" y="6093296"/>
            <a:ext cx="3610305" cy="63558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865754"/>
            <a:ext cx="2684413" cy="76757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865754"/>
            <a:ext cx="1578997" cy="76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3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Growth </a:t>
            </a:r>
            <a:r>
              <a:rPr lang="en-GB" dirty="0"/>
              <a:t>in social innovation publications from 1989-2013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290139" cy="36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23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De-contestation of social innovation?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18675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44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innovation as process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715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84984"/>
            <a:ext cx="1515214" cy="100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483768" y="3645024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995936" y="3212976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868144" y="3140968"/>
            <a:ext cx="504056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067944" y="4288160"/>
            <a:ext cx="432048" cy="2929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940152" y="4288160"/>
            <a:ext cx="504056" cy="3649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64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Innovation in South Africa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Image result for social innovation cape to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2676525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ocial innovation cape to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8849"/>
            <a:ext cx="4248472" cy="283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13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SI in SA ?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492896"/>
            <a:ext cx="6251871" cy="31186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7584" y="5640852"/>
            <a:ext cx="7128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dirty="0"/>
              <a:t>Terminological Tension [Social Entrepreneurship (SE) </a:t>
            </a:r>
            <a:endParaRPr lang="en-ZA" dirty="0" smtClean="0"/>
          </a:p>
          <a:p>
            <a:pPr algn="ctr"/>
            <a:r>
              <a:rPr lang="en-ZA" dirty="0" smtClean="0"/>
              <a:t>vs</a:t>
            </a:r>
            <a:r>
              <a:rPr lang="en-ZA" dirty="0"/>
              <a:t>. Social Innovation(SI)]</a:t>
            </a:r>
          </a:p>
        </p:txBody>
      </p:sp>
    </p:spTree>
    <p:extLst>
      <p:ext uri="{BB962C8B-B14F-4D97-AF65-F5344CB8AC3E}">
        <p14:creationId xmlns:p14="http://schemas.microsoft.com/office/powerpoint/2010/main" val="144782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749</Words>
  <Application>Microsoft Office PowerPoint</Application>
  <PresentationFormat>On-screen Show (4:3)</PresentationFormat>
  <Paragraphs>120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Office Theme</vt:lpstr>
      <vt:lpstr>Social Innovation:  from global to local</vt:lpstr>
      <vt:lpstr>CONTENT</vt:lpstr>
      <vt:lpstr>PowerPoint Presentation</vt:lpstr>
      <vt:lpstr>Social Innovation in Practice</vt:lpstr>
      <vt:lpstr>Growth in social innovation publications from 1989-2013</vt:lpstr>
      <vt:lpstr>De-contestation of social innovation?</vt:lpstr>
      <vt:lpstr>Social innovation as process</vt:lpstr>
      <vt:lpstr>Social Innovation in South Africa</vt:lpstr>
      <vt:lpstr>SI in SA ?</vt:lpstr>
      <vt:lpstr>The Social Innovation Environment: Policy Conundrum </vt:lpstr>
      <vt:lpstr>Funding Models for the Social Innovation Environment </vt:lpstr>
      <vt:lpstr>   </vt:lpstr>
      <vt:lpstr> A Global Perspective on  South African Social Entrepreneurship  </vt:lpstr>
      <vt:lpstr>SOCIAL INNOVATION</vt:lpstr>
      <vt:lpstr>Creating Social Value …..</vt:lpstr>
      <vt:lpstr>The Processes…. </vt:lpstr>
      <vt:lpstr>For the community…..</vt:lpstr>
      <vt:lpstr>DRIVING FORCE</vt:lpstr>
      <vt:lpstr> THANK YOU </vt:lpstr>
    </vt:vector>
  </TitlesOfParts>
  <Company>Glasgow Caledonian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Innovation: from global to local</dc:title>
  <dc:creator>Setup</dc:creator>
  <cp:lastModifiedBy>Sheik, Adelaide</cp:lastModifiedBy>
  <cp:revision>33</cp:revision>
  <dcterms:created xsi:type="dcterms:W3CDTF">2016-12-08T10:31:54Z</dcterms:created>
  <dcterms:modified xsi:type="dcterms:W3CDTF">2017-02-26T16:21:20Z</dcterms:modified>
</cp:coreProperties>
</file>